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60" r:id="rId4"/>
    <p:sldId id="257" r:id="rId5"/>
    <p:sldId id="261" r:id="rId6"/>
    <p:sldId id="276" r:id="rId7"/>
    <p:sldId id="277" r:id="rId8"/>
    <p:sldId id="278" r:id="rId9"/>
    <p:sldId id="262" r:id="rId10"/>
    <p:sldId id="263" r:id="rId11"/>
    <p:sldId id="279" r:id="rId12"/>
    <p:sldId id="264" r:id="rId13"/>
    <p:sldId id="265" r:id="rId14"/>
    <p:sldId id="280" r:id="rId15"/>
    <p:sldId id="281" r:id="rId16"/>
    <p:sldId id="285" r:id="rId17"/>
    <p:sldId id="294" r:id="rId18"/>
    <p:sldId id="267" r:id="rId19"/>
    <p:sldId id="282" r:id="rId20"/>
    <p:sldId id="268" r:id="rId21"/>
    <p:sldId id="269" r:id="rId22"/>
    <p:sldId id="286" r:id="rId23"/>
    <p:sldId id="287" r:id="rId24"/>
    <p:sldId id="288" r:id="rId25"/>
    <p:sldId id="289" r:id="rId26"/>
    <p:sldId id="290" r:id="rId27"/>
    <p:sldId id="283" r:id="rId28"/>
    <p:sldId id="274" r:id="rId29"/>
    <p:sldId id="292" r:id="rId30"/>
    <p:sldId id="293" r:id="rId31"/>
    <p:sldId id="270" r:id="rId32"/>
    <p:sldId id="272" r:id="rId33"/>
    <p:sldId id="258" r:id="rId34"/>
    <p:sldId id="291" r:id="rId35"/>
    <p:sldId id="273" r:id="rId36"/>
    <p:sldId id="271" r:id="rId37"/>
    <p:sldId id="28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58FE6"/>
    <a:srgbClr val="67A2E7"/>
    <a:srgbClr val="EDAC22"/>
    <a:srgbClr val="90BF44"/>
    <a:srgbClr val="67A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1446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DE2E7-93C8-4E7D-9370-5AFBB21501DE}" type="datetimeFigureOut">
              <a:rPr lang="en-US" smtClean="0"/>
              <a:t>10/2/2013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5E826-30C2-4207-9ADD-A04E33740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83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This is the last slide and must be included</a:t>
            </a:r>
            <a:r>
              <a:rPr lang="en-US" sz="1400" baseline="0" dirty="0" smtClean="0">
                <a:solidFill>
                  <a:srgbClr val="FF0000"/>
                </a:solidFill>
              </a:rPr>
              <a:t> in the slide deck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7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69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1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1785"/>
            <a:ext cx="8229600" cy="104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Headline #1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GHC Horizontal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0" y="6206440"/>
            <a:ext cx="2741146" cy="603052"/>
          </a:xfrm>
          <a:prstGeom prst="rect">
            <a:avLst/>
          </a:prstGeom>
        </p:spPr>
      </p:pic>
      <p:pic>
        <p:nvPicPr>
          <p:cNvPr id="9" name="Picture 8" descr="ACM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0" y="6239492"/>
            <a:ext cx="1537742" cy="51021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133869"/>
            <a:ext cx="91440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BI logo - main version (sig 2)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69" y="6243796"/>
            <a:ext cx="1055527" cy="51997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9713" y="6224716"/>
            <a:ext cx="1097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2013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48638" y="6281152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5543786" y="6284128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5040" y="1063317"/>
            <a:ext cx="7250228" cy="0"/>
          </a:xfrm>
          <a:prstGeom prst="line">
            <a:avLst/>
          </a:prstGeom>
          <a:ln>
            <a:solidFill>
              <a:srgbClr val="458F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7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0BF44"/>
        </a:buClr>
        <a:buSzPct val="105000"/>
        <a:buFont typeface="Wingdings" charset="2"/>
        <a:buChar char="§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4400" indent="-457200" algn="l" defTabSz="457200" rtl="0" eaLnBrk="1" latinLnBrk="0" hangingPunct="1">
        <a:spcBef>
          <a:spcPct val="20000"/>
        </a:spcBef>
        <a:buClr>
          <a:srgbClr val="90BF44"/>
        </a:buClr>
        <a:buFont typeface="Lucida Grande"/>
        <a:buChar char="−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90BF44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90BF44"/>
        </a:buClr>
        <a:buSzPct val="110000"/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90BF44"/>
        </a:buClr>
        <a:buSzPct val="80000"/>
        <a:buFont typeface="Courier New"/>
        <a:buChar char="o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6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-11758"/>
            <a:ext cx="9144000" cy="15389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853764" y="1468981"/>
            <a:ext cx="5604435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Teapots Can Fly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853763" y="3886200"/>
            <a:ext cx="5604435" cy="1752600"/>
          </a:xfrm>
        </p:spPr>
        <p:txBody>
          <a:bodyPr/>
          <a:lstStyle/>
          <a:p>
            <a:r>
              <a:rPr lang="en-US" dirty="0" smtClean="0"/>
              <a:t>Kelley Nielsen</a:t>
            </a:r>
          </a:p>
          <a:p>
            <a:r>
              <a:rPr lang="en-US" dirty="0" err="1" smtClean="0"/>
              <a:t>Salticid</a:t>
            </a:r>
            <a:r>
              <a:rPr lang="en-US" dirty="0" smtClean="0"/>
              <a:t> Software, </a:t>
            </a:r>
            <a:r>
              <a:rPr lang="en-US" dirty="0" err="1" smtClean="0"/>
              <a:t>Codechix</a:t>
            </a:r>
            <a:endParaRPr lang="en-US" dirty="0" smtClean="0"/>
          </a:p>
          <a:p>
            <a:r>
              <a:rPr lang="en-US" dirty="0" smtClean="0"/>
              <a:t>October 4, 2013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961529"/>
            <a:ext cx="9144000" cy="896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twitter-bird-blue-on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58" y="203202"/>
            <a:ext cx="378382" cy="5045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16295" y="280038"/>
            <a:ext cx="806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#GHC13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" y="0"/>
            <a:ext cx="2231760" cy="6858000"/>
            <a:chOff x="-1" y="0"/>
            <a:chExt cx="2231760" cy="6858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10853"/>
              <a:ext cx="2231759" cy="3757265"/>
            </a:xfrm>
            <a:prstGeom prst="rect">
              <a:avLst/>
            </a:prstGeom>
          </p:spPr>
        </p:pic>
        <p:pic>
          <p:nvPicPr>
            <p:cNvPr id="20" name="Picture 19" descr="ACM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35" y="6357505"/>
              <a:ext cx="1130038" cy="374944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>
              <a:off x="2224243" y="0"/>
              <a:ext cx="0" cy="685800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 descr="Vertical GHC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30" y="123822"/>
              <a:ext cx="1988355" cy="1634407"/>
            </a:xfrm>
            <a:prstGeom prst="rect">
              <a:avLst/>
            </a:prstGeom>
          </p:spPr>
        </p:pic>
        <p:pic>
          <p:nvPicPr>
            <p:cNvPr id="23" name="Picture 22" descr="ABI logo - main version (sig 2)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8" y="6357505"/>
              <a:ext cx="814831" cy="40140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-1" y="5691719"/>
              <a:ext cx="2224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595959"/>
                  </a:solidFill>
                  <a:latin typeface="Arial"/>
                  <a:cs typeface="Arial"/>
                </a:rPr>
                <a:t>2013</a:t>
              </a:r>
              <a:endParaRPr lang="en-US" sz="2800" dirty="0">
                <a:solidFill>
                  <a:srgbClr val="595959"/>
                </a:solidFill>
                <a:latin typeface="Arial"/>
                <a:cs typeface="Arial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0" y="6254629"/>
              <a:ext cx="2224243" cy="0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632618" y="2958289"/>
            <a:ext cx="451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3D Graphics for Web Programmers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16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get it all: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dirty="0" smtClean="0"/>
              <a:t>https</a:t>
            </a:r>
            <a:r>
              <a:rPr lang="en-US" sz="3600" dirty="0"/>
              <a:t>://github.com/shegeek/</a:t>
            </a:r>
          </a:p>
          <a:p>
            <a:pPr marL="0" indent="0" algn="ctr">
              <a:buNone/>
            </a:pPr>
            <a:r>
              <a:rPr lang="en-US" sz="3600" dirty="0" err="1" smtClean="0"/>
              <a:t>teapots_can_fly</a:t>
            </a:r>
            <a:endParaRPr lang="en-US" sz="3600" dirty="0" smtClean="0"/>
          </a:p>
          <a:p>
            <a:pPr algn="ctr"/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clone or download zip</a:t>
            </a:r>
          </a:p>
        </p:txBody>
      </p:sp>
    </p:spTree>
    <p:extLst>
      <p:ext uri="{BB962C8B-B14F-4D97-AF65-F5344CB8AC3E}">
        <p14:creationId xmlns:p14="http://schemas.microsoft.com/office/powerpoint/2010/main" val="279577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&lt;head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 smtClean="0"/>
              <a:t>	&lt;</a:t>
            </a:r>
            <a:r>
              <a:rPr lang="en-US" dirty="0"/>
              <a:t>title&gt;Teapots can fly!&lt;title&gt;</a:t>
            </a:r>
          </a:p>
          <a:p>
            <a:pPr marL="0" indent="0">
              <a:buNone/>
            </a:pPr>
            <a:r>
              <a:rPr lang="en-US" dirty="0" smtClean="0"/>
              <a:t>	&lt;</a:t>
            </a:r>
            <a:r>
              <a:rPr lang="en-US" dirty="0"/>
              <a:t>style&gt;canvas { width: 100%;</a:t>
            </a:r>
          </a:p>
          <a:p>
            <a:pPr marL="0" indent="0">
              <a:buNone/>
            </a:pPr>
            <a:r>
              <a:rPr lang="en-US" dirty="0" smtClean="0"/>
              <a:t>		Height</a:t>
            </a:r>
            <a:r>
              <a:rPr lang="en-US" dirty="0"/>
              <a:t>: 100% }</a:t>
            </a:r>
          </a:p>
          <a:p>
            <a:pPr marL="0" indent="0">
              <a:buNone/>
            </a:pPr>
            <a:r>
              <a:rPr lang="en-US" dirty="0" smtClean="0"/>
              <a:t>	&lt;/</a:t>
            </a:r>
            <a:r>
              <a:rPr lang="en-US" dirty="0"/>
              <a:t>style&gt;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18484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 smtClean="0"/>
              <a:t>	&lt;</a:t>
            </a:r>
            <a:r>
              <a:rPr lang="en-US" dirty="0"/>
              <a:t>script </a:t>
            </a:r>
            <a:r>
              <a:rPr lang="en-US" dirty="0" err="1"/>
              <a:t>src</a:t>
            </a:r>
            <a:r>
              <a:rPr lang="en-US" dirty="0"/>
              <a:t>="three.min.js"&gt;</a:t>
            </a:r>
          </a:p>
          <a:p>
            <a:pPr marL="0" indent="0">
              <a:buNone/>
            </a:pPr>
            <a:r>
              <a:rPr lang="en-US" dirty="0" smtClean="0"/>
              <a:t>	&lt;/</a:t>
            </a:r>
            <a:r>
              <a:rPr lang="en-US" dirty="0"/>
              <a:t>script&gt;</a:t>
            </a:r>
          </a:p>
          <a:p>
            <a:pPr marL="0" indent="0">
              <a:buNone/>
            </a:pPr>
            <a:r>
              <a:rPr lang="en-US" dirty="0" smtClean="0"/>
              <a:t>	&lt;</a:t>
            </a:r>
            <a:r>
              <a:rPr lang="en-US" dirty="0"/>
              <a:t>script&gt;</a:t>
            </a:r>
          </a:p>
          <a:p>
            <a:pPr marL="0" indent="0">
              <a:buNone/>
            </a:pPr>
            <a:r>
              <a:rPr lang="en-US" dirty="0" smtClean="0"/>
              <a:t>		** </a:t>
            </a:r>
            <a:r>
              <a:rPr lang="en-US" dirty="0"/>
              <a:t>Our Stuff Goes Here! **</a:t>
            </a:r>
          </a:p>
          <a:p>
            <a:pPr marL="0" indent="0">
              <a:buNone/>
            </a:pPr>
            <a:r>
              <a:rPr lang="en-US" dirty="0" smtClean="0"/>
              <a:t>	&lt;/</a:t>
            </a:r>
            <a:r>
              <a:rPr lang="en-US" dirty="0"/>
              <a:t>script&gt;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0129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last setup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&lt;script&gt;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/>
              <a:t>renderer = </a:t>
            </a:r>
            <a:r>
              <a:rPr lang="en-US" sz="2800" dirty="0" smtClean="0"/>
              <a:t>new </a:t>
            </a:r>
            <a:r>
              <a:rPr lang="en-US" sz="2800" dirty="0" err="1" smtClean="0"/>
              <a:t>THREE.WebGLRenderer</a:t>
            </a:r>
            <a:r>
              <a:rPr lang="en-US" sz="2800" dirty="0" smtClean="0"/>
              <a:t>();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renderer.setSize</a:t>
            </a:r>
            <a:r>
              <a:rPr lang="en-US" sz="2800" dirty="0" smtClean="0"/>
              <a:t>(</a:t>
            </a:r>
            <a:r>
              <a:rPr lang="en-US" sz="2800" dirty="0" err="1" smtClean="0"/>
              <a:t>window.innerWidth</a:t>
            </a:r>
            <a:r>
              <a:rPr lang="en-US" sz="2800" dirty="0"/>
              <a:t>,</a:t>
            </a:r>
          </a:p>
          <a:p>
            <a:pPr marL="0" indent="0">
              <a:buNone/>
            </a:pPr>
            <a:r>
              <a:rPr lang="en-US" sz="2800" dirty="0" smtClean="0"/>
              <a:t>							</a:t>
            </a:r>
            <a:r>
              <a:rPr lang="en-US" sz="2800" dirty="0" err="1" smtClean="0"/>
              <a:t>window.innerHeight</a:t>
            </a:r>
            <a:r>
              <a:rPr lang="en-US" sz="2800" dirty="0" smtClean="0"/>
              <a:t>);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document.body.appendChild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						(</a:t>
            </a:r>
            <a:r>
              <a:rPr lang="en-US" sz="2800" dirty="0" err="1" smtClean="0"/>
              <a:t>renderer.domElement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7157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And now,</a:t>
            </a:r>
          </a:p>
          <a:p>
            <a:pPr marL="0" indent="0" algn="ctr">
              <a:buNone/>
            </a:pPr>
            <a:r>
              <a:rPr lang="en-US" sz="5400" dirty="0" smtClean="0"/>
              <a:t>the </a:t>
            </a:r>
          </a:p>
          <a:p>
            <a:pPr marL="0" indent="0" algn="ctr">
              <a:buNone/>
            </a:pPr>
            <a:r>
              <a:rPr lang="en-US" sz="5400" dirty="0" smtClean="0"/>
              <a:t>3D code!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247"/>
            <a:ext cx="9144000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0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153989" y="1189499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9120" y="1524000"/>
            <a:ext cx="2255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52207" y="2225740"/>
            <a:ext cx="1266536" cy="7444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42068" y="3489874"/>
            <a:ext cx="60447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 smtClean="0"/>
              <a:t>Three.scene</a:t>
            </a:r>
            <a:endParaRPr lang="en-US" sz="4400" dirty="0" smtClean="0"/>
          </a:p>
          <a:p>
            <a:pPr algn="ctr"/>
            <a:endParaRPr lang="en-US" sz="4400" dirty="0"/>
          </a:p>
          <a:p>
            <a:pPr algn="ctr"/>
            <a:r>
              <a:rPr lang="en-US" sz="4400" dirty="0" err="1" smtClean="0"/>
              <a:t>Three.PerspectiveCamera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135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diorama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scene = new </a:t>
            </a:r>
            <a:r>
              <a:rPr lang="en-US" dirty="0" err="1"/>
              <a:t>THREE.Scene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6001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camera = new </a:t>
            </a:r>
            <a:r>
              <a:rPr lang="en-US" dirty="0" smtClean="0"/>
              <a:t>	</a:t>
            </a:r>
            <a:r>
              <a:rPr lang="en-US" dirty="0" err="1" smtClean="0"/>
              <a:t>THREE.PerspectiveCamera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 smtClean="0"/>
              <a:t>	   35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smtClean="0"/>
              <a:t>	   </a:t>
            </a:r>
            <a:r>
              <a:rPr lang="en-US" dirty="0" err="1" smtClean="0"/>
              <a:t>window.innerWidth</a:t>
            </a:r>
            <a:r>
              <a:rPr lang="en-US" dirty="0" smtClean="0"/>
              <a:t>/</a:t>
            </a:r>
            <a:r>
              <a:rPr lang="en-US" dirty="0" err="1" smtClean="0"/>
              <a:t>window.innerHeight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smtClean="0"/>
              <a:t>	   0.1</a:t>
            </a:r>
            <a:r>
              <a:rPr lang="en-US" dirty="0"/>
              <a:t>, 1000);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camera.position.z</a:t>
            </a:r>
            <a:r>
              <a:rPr lang="en-US" dirty="0" smtClean="0"/>
              <a:t> </a:t>
            </a:r>
            <a:r>
              <a:rPr lang="en-US" dirty="0"/>
              <a:t>= 50;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3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coordinate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Right-handed coordinates</a:t>
            </a:r>
          </a:p>
          <a:p>
            <a:endParaRPr lang="en-US" dirty="0"/>
          </a:p>
          <a:p>
            <a:r>
              <a:rPr lang="en-US" dirty="0"/>
              <a:t>Positive X to the </a:t>
            </a:r>
            <a:r>
              <a:rPr lang="en-US" dirty="0" smtClean="0"/>
              <a:t>right</a:t>
            </a:r>
          </a:p>
          <a:p>
            <a:endParaRPr lang="en-US" dirty="0"/>
          </a:p>
          <a:p>
            <a:r>
              <a:rPr lang="en-US" dirty="0"/>
              <a:t>Positive Z coming </a:t>
            </a:r>
            <a:r>
              <a:rPr lang="en-US" dirty="0" smtClean="0"/>
              <a:t>out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of </a:t>
            </a:r>
            <a:r>
              <a:rPr lang="en-US" dirty="0"/>
              <a:t>the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844" y="1991670"/>
            <a:ext cx="3729378" cy="307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418218" y="2750485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31874" y="3102764"/>
            <a:ext cx="185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>
            <a:stCxn id="4" idx="6"/>
            <a:endCxn id="8" idx="2"/>
          </p:cNvCxnSpPr>
          <p:nvPr/>
        </p:nvCxnSpPr>
        <p:spPr>
          <a:xfrm>
            <a:off x="3230880" y="3518263"/>
            <a:ext cx="31873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22766" y="1658915"/>
            <a:ext cx="2931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Three.Mesh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111888" y="4612194"/>
            <a:ext cx="395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Three.PointLight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379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297" y="1415459"/>
            <a:ext cx="3069771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does</a:t>
            </a:r>
          </a:p>
          <a:p>
            <a:pPr marL="0" indent="0">
              <a:buNone/>
            </a:pPr>
            <a:r>
              <a:rPr lang="en-US" dirty="0" smtClean="0"/>
              <a:t>3D</a:t>
            </a:r>
          </a:p>
          <a:p>
            <a:pPr marL="0" indent="0">
              <a:buNone/>
            </a:pPr>
            <a:r>
              <a:rPr lang="en-US" dirty="0" smtClean="0"/>
              <a:t>Animation</a:t>
            </a:r>
          </a:p>
          <a:p>
            <a:pPr marL="0" indent="0">
              <a:buNone/>
            </a:pPr>
            <a:r>
              <a:rPr lang="en-US" dirty="0" smtClean="0"/>
              <a:t>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26" y="1509172"/>
            <a:ext cx="3555274" cy="39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teapot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teapot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jsonLoader</a:t>
            </a:r>
            <a:r>
              <a:rPr lang="en-US" dirty="0"/>
              <a:t> = </a:t>
            </a:r>
            <a:r>
              <a:rPr lang="en-US" dirty="0" smtClean="0"/>
              <a:t>new						</a:t>
            </a:r>
            <a:r>
              <a:rPr lang="en-US" dirty="0" err="1" smtClean="0"/>
              <a:t>THREE.JSONLoader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jsonLoader.load</a:t>
            </a:r>
            <a:r>
              <a:rPr lang="en-US" dirty="0"/>
              <a:t>( "teapot.js", </a:t>
            </a:r>
            <a:r>
              <a:rPr lang="en-US" dirty="0" err="1"/>
              <a:t>createTeapot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528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teapot’s callback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6" y="1600201"/>
            <a:ext cx="86414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function </a:t>
            </a:r>
            <a:r>
              <a:rPr lang="en-US" sz="2800" dirty="0" err="1"/>
              <a:t>createTeapot</a:t>
            </a:r>
            <a:r>
              <a:rPr lang="en-US" sz="2800" dirty="0"/>
              <a:t>(</a:t>
            </a:r>
            <a:r>
              <a:rPr lang="en-US" sz="2800" dirty="0" err="1"/>
              <a:t>tGeometry</a:t>
            </a:r>
            <a:r>
              <a:rPr lang="en-US" sz="2800" dirty="0"/>
              <a:t>){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 err="1"/>
              <a:t>tMaterial</a:t>
            </a:r>
            <a:r>
              <a:rPr lang="en-US" sz="2800" dirty="0"/>
              <a:t> = new</a:t>
            </a:r>
          </a:p>
          <a:p>
            <a:pPr marL="0" indent="0">
              <a:buNone/>
            </a:pPr>
            <a:r>
              <a:rPr lang="en-US" sz="2800" dirty="0" smtClean="0"/>
              <a:t>	        </a:t>
            </a:r>
            <a:r>
              <a:rPr lang="en-US" sz="2800" dirty="0" err="1" smtClean="0"/>
              <a:t>THREE.MeshPhongMaterial</a:t>
            </a:r>
            <a:r>
              <a:rPr lang="en-US" sz="2800" dirty="0"/>
              <a:t>({color: 0x00ffff});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 err="1"/>
              <a:t>tMesh</a:t>
            </a:r>
            <a:r>
              <a:rPr lang="en-US" sz="2800" dirty="0"/>
              <a:t> = new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		</a:t>
            </a:r>
            <a:r>
              <a:rPr lang="en-US" sz="2800" dirty="0" err="1" smtClean="0"/>
              <a:t>THREE.Mesh</a:t>
            </a:r>
            <a:r>
              <a:rPr lang="en-US" sz="2800" dirty="0" smtClean="0"/>
              <a:t>(</a:t>
            </a:r>
            <a:r>
              <a:rPr lang="en-US" sz="2800" dirty="0" err="1" smtClean="0"/>
              <a:t>tGeometry</a:t>
            </a:r>
            <a:r>
              <a:rPr lang="en-US" sz="2800" dirty="0"/>
              <a:t>, </a:t>
            </a:r>
            <a:r>
              <a:rPr lang="en-US" sz="2800" dirty="0" err="1" smtClean="0"/>
              <a:t>tMaterial</a:t>
            </a:r>
            <a:r>
              <a:rPr lang="en-US" sz="2800" dirty="0" smtClean="0"/>
              <a:t>);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scene.add</a:t>
            </a:r>
            <a:r>
              <a:rPr lang="en-US" sz="2800" dirty="0" smtClean="0"/>
              <a:t>(</a:t>
            </a:r>
            <a:r>
              <a:rPr lang="en-US" sz="2800" dirty="0" err="1" smtClean="0"/>
              <a:t>tMesh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smtClean="0"/>
              <a:t>	teapot </a:t>
            </a:r>
            <a:r>
              <a:rPr lang="en-US" sz="2800" dirty="0"/>
              <a:t>= </a:t>
            </a:r>
            <a:r>
              <a:rPr lang="en-US" sz="2800" dirty="0" err="1"/>
              <a:t>tMesh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27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172" y="4580238"/>
            <a:ext cx="5605849" cy="1043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A mesh has two parts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708" y="2561968"/>
            <a:ext cx="884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THREE.Mesh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tGeometry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tMaterial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06497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geometry is like bones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5009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material is like skin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87" y="1416136"/>
            <a:ext cx="4375064" cy="437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teapot’s callback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6" y="1600201"/>
            <a:ext cx="86414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function </a:t>
            </a:r>
            <a:r>
              <a:rPr lang="en-US" sz="2800" dirty="0" err="1"/>
              <a:t>createTeapot</a:t>
            </a:r>
            <a:r>
              <a:rPr lang="en-US" sz="2800" dirty="0"/>
              <a:t>(</a:t>
            </a:r>
            <a:r>
              <a:rPr lang="en-US" sz="2800" dirty="0" err="1"/>
              <a:t>tGeometry</a:t>
            </a:r>
            <a:r>
              <a:rPr lang="en-US" sz="2800" dirty="0"/>
              <a:t>){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 err="1"/>
              <a:t>tMaterial</a:t>
            </a:r>
            <a:r>
              <a:rPr lang="en-US" sz="2800" dirty="0"/>
              <a:t> = new</a:t>
            </a:r>
          </a:p>
          <a:p>
            <a:pPr marL="0" indent="0">
              <a:buNone/>
            </a:pPr>
            <a:r>
              <a:rPr lang="en-US" sz="2800" dirty="0" smtClean="0"/>
              <a:t>	        </a:t>
            </a:r>
            <a:r>
              <a:rPr lang="en-US" sz="2800" dirty="0" err="1" smtClean="0"/>
              <a:t>THREE.MeshPhongMaterial</a:t>
            </a:r>
            <a:r>
              <a:rPr lang="en-US" sz="2800" dirty="0"/>
              <a:t>({color: 0x00ffff});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 err="1"/>
              <a:t>tMesh</a:t>
            </a:r>
            <a:r>
              <a:rPr lang="en-US" sz="2800" dirty="0"/>
              <a:t> = new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		</a:t>
            </a:r>
            <a:r>
              <a:rPr lang="en-US" sz="2800" dirty="0" err="1" smtClean="0"/>
              <a:t>THREE.Mesh</a:t>
            </a:r>
            <a:r>
              <a:rPr lang="en-US" sz="2800" dirty="0" smtClean="0"/>
              <a:t>(</a:t>
            </a:r>
            <a:r>
              <a:rPr lang="en-US" sz="2800" dirty="0" err="1" smtClean="0"/>
              <a:t>tGeometry</a:t>
            </a:r>
            <a:r>
              <a:rPr lang="en-US" sz="2800" dirty="0"/>
              <a:t>, </a:t>
            </a:r>
            <a:r>
              <a:rPr lang="en-US" sz="2800" dirty="0" err="1" smtClean="0"/>
              <a:t>tMaterial</a:t>
            </a:r>
            <a:r>
              <a:rPr lang="en-US" sz="2800" dirty="0" smtClean="0"/>
              <a:t>);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scene.add</a:t>
            </a:r>
            <a:r>
              <a:rPr lang="en-US" sz="2800" dirty="0" smtClean="0"/>
              <a:t>(</a:t>
            </a:r>
            <a:r>
              <a:rPr lang="en-US" sz="2800" dirty="0" err="1" smtClean="0"/>
              <a:t>tMesh</a:t>
            </a:r>
            <a:r>
              <a:rPr lang="en-US" sz="2800" dirty="0" smtClean="0"/>
              <a:t>);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teapot </a:t>
            </a:r>
            <a:r>
              <a:rPr lang="en-US" sz="2800" dirty="0"/>
              <a:t>= </a:t>
            </a:r>
            <a:r>
              <a:rPr lang="en-US" sz="2800" dirty="0" err="1"/>
              <a:t>tMesh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890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light = new </a:t>
            </a:r>
            <a:r>
              <a:rPr lang="en-US" dirty="0" err="1"/>
              <a:t>THREE.PointLight</a:t>
            </a:r>
            <a:r>
              <a:rPr lang="en-US" dirty="0"/>
              <a:t>(0xffffff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light.position.set</a:t>
            </a:r>
            <a:r>
              <a:rPr lang="en-US" dirty="0"/>
              <a:t>(0,150,150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scene.add</a:t>
            </a:r>
            <a:r>
              <a:rPr lang="en-US" dirty="0"/>
              <a:t>(light);</a:t>
            </a:r>
          </a:p>
        </p:txBody>
      </p:sp>
    </p:spTree>
    <p:extLst>
      <p:ext uri="{BB962C8B-B14F-4D97-AF65-F5344CB8AC3E}">
        <p14:creationId xmlns:p14="http://schemas.microsoft.com/office/powerpoint/2010/main" val="119480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153989" y="4464650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50378" y="4816929"/>
            <a:ext cx="1854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52207" y="4067833"/>
            <a:ext cx="1266536" cy="91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11220" y="2599613"/>
            <a:ext cx="5309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Affine transformations: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translate, rotate, scale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1179" y="1358837"/>
            <a:ext cx="610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requestAnimationFrame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4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teapot 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teapot.position.x</a:t>
            </a:r>
            <a:r>
              <a:rPr lang="en-US" dirty="0" smtClean="0"/>
              <a:t> += </a:t>
            </a:r>
            <a:r>
              <a:rPr lang="en-US" dirty="0"/>
              <a:t>0.1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teapot.position.x</a:t>
            </a:r>
            <a:r>
              <a:rPr lang="en-US" dirty="0"/>
              <a:t> &gt; </a:t>
            </a:r>
            <a:r>
              <a:rPr lang="en-US" dirty="0" err="1"/>
              <a:t>halfScreenWidth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teapot.position.x</a:t>
            </a:r>
            <a:r>
              <a:rPr lang="en-US" dirty="0" smtClean="0"/>
              <a:t> </a:t>
            </a:r>
            <a:r>
              <a:rPr lang="en-US" dirty="0"/>
              <a:t>= -</a:t>
            </a:r>
            <a:r>
              <a:rPr lang="en-US" dirty="0" err="1"/>
              <a:t>halfScreenWidth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6221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the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renderer.render</a:t>
            </a:r>
            <a:r>
              <a:rPr lang="en-US" dirty="0" smtClean="0"/>
              <a:t>(scene</a:t>
            </a:r>
            <a:r>
              <a:rPr lang="en-US" dirty="0"/>
              <a:t>, camera);</a:t>
            </a:r>
          </a:p>
        </p:txBody>
      </p:sp>
    </p:spTree>
    <p:extLst>
      <p:ext uri="{BB962C8B-B14F-4D97-AF65-F5344CB8AC3E}">
        <p14:creationId xmlns:p14="http://schemas.microsoft.com/office/powerpoint/2010/main" val="31954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animation is like Claymation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1670269"/>
            <a:ext cx="5545041" cy="37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next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requestAnimationFrame</a:t>
            </a:r>
            <a:r>
              <a:rPr lang="en-US" dirty="0" smtClean="0"/>
              <a:t>(render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228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complete render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halfScreenWidth</a:t>
            </a:r>
            <a:r>
              <a:rPr lang="en-US" dirty="0"/>
              <a:t> = 80;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render = function () {</a:t>
            </a:r>
          </a:p>
          <a:p>
            <a:pPr marL="0" indent="0">
              <a:buNone/>
            </a:pPr>
            <a:r>
              <a:rPr lang="en-US" dirty="0"/>
              <a:t>if (teapot) 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teapot.position.x</a:t>
            </a:r>
            <a:r>
              <a:rPr lang="en-US" dirty="0" smtClean="0"/>
              <a:t> </a:t>
            </a:r>
            <a:r>
              <a:rPr lang="en-US" dirty="0"/>
              <a:t>+= 0.1;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/>
              <a:t>(</a:t>
            </a:r>
            <a:r>
              <a:rPr lang="en-US" dirty="0" err="1"/>
              <a:t>teapot.position.x</a:t>
            </a:r>
            <a:r>
              <a:rPr lang="en-US" dirty="0"/>
              <a:t> &gt; </a:t>
            </a:r>
            <a:r>
              <a:rPr lang="en-US" dirty="0" err="1"/>
              <a:t>halfScreenWidth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teapot.position.x</a:t>
            </a:r>
            <a:r>
              <a:rPr lang="en-US" dirty="0" smtClean="0"/>
              <a:t> </a:t>
            </a:r>
            <a:r>
              <a:rPr lang="en-US" dirty="0"/>
              <a:t>= -</a:t>
            </a:r>
            <a:r>
              <a:rPr lang="en-US" dirty="0" err="1"/>
              <a:t>halfScreenWidth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renderer.render</a:t>
            </a:r>
            <a:r>
              <a:rPr lang="en-US" dirty="0" smtClean="0"/>
              <a:t>(scene</a:t>
            </a:r>
            <a:r>
              <a:rPr lang="en-US" dirty="0"/>
              <a:t>, camera);</a:t>
            </a:r>
          </a:p>
          <a:p>
            <a:pPr marL="0" indent="0">
              <a:buNone/>
            </a:pPr>
            <a:r>
              <a:rPr lang="en-US" dirty="0" smtClean="0"/>
              <a:t>	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requestAnimationFrame</a:t>
            </a:r>
            <a:r>
              <a:rPr lang="en-US" dirty="0" smtClean="0"/>
              <a:t>(render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render();</a:t>
            </a:r>
          </a:p>
        </p:txBody>
      </p:sp>
    </p:spTree>
    <p:extLst>
      <p:ext uri="{BB962C8B-B14F-4D97-AF65-F5344CB8AC3E}">
        <p14:creationId xmlns:p14="http://schemas.microsoft.com/office/powerpoint/2010/main" val="5285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once again, the repo: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smtClean="0"/>
              <a:t>github.com/shegeek/teapots_can_fly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Enjoy! Make </a:t>
            </a:r>
            <a:r>
              <a:rPr lang="en-US" dirty="0"/>
              <a:t>cool stuff!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0" y="5653902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kelleynnn@gmail.com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342292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 Feedback?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96884" y="2261701"/>
            <a:ext cx="8229600" cy="3280784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Rate and Review the session using the  GHC Mobile App</a:t>
            </a:r>
            <a:endParaRPr lang="en-US" dirty="0"/>
          </a:p>
          <a:p>
            <a:pPr marL="0" indent="0" algn="ctr">
              <a:buNone/>
            </a:pPr>
            <a:r>
              <a:rPr lang="en-US" sz="1600" dirty="0" smtClean="0">
                <a:solidFill>
                  <a:srgbClr val="262626"/>
                </a:solidFill>
              </a:rPr>
              <a:t>To download visit www.gracehopper.org</a:t>
            </a:r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5" name="Picture 4" descr="black st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4" y="2918154"/>
            <a:ext cx="437521" cy="4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three.js repo: https://github.com/mrdoob/three.js</a:t>
            </a:r>
          </a:p>
          <a:p>
            <a:r>
              <a:rPr lang="en-US" dirty="0"/>
              <a:t>three.js home page: http://threejs.org/</a:t>
            </a:r>
          </a:p>
          <a:p>
            <a:r>
              <a:rPr lang="en-US" dirty="0" err="1"/>
              <a:t>Stemkoski's</a:t>
            </a:r>
            <a:r>
              <a:rPr lang="en-US" dirty="0"/>
              <a:t> examples: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</a:t>
            </a:r>
            <a:r>
              <a:rPr lang="en-US" dirty="0"/>
              <a:t>://stemkoski.github.io/Three.js/index.html</a:t>
            </a:r>
          </a:p>
          <a:p>
            <a:r>
              <a:rPr lang="en-US" i="1" dirty="0" err="1"/>
              <a:t>WebGL</a:t>
            </a:r>
            <a:r>
              <a:rPr lang="en-US" i="1" dirty="0"/>
              <a:t> Up and Running </a:t>
            </a:r>
            <a:r>
              <a:rPr lang="en-US" dirty="0"/>
              <a:t>(by Tony </a:t>
            </a:r>
            <a:r>
              <a:rPr lang="en-US" dirty="0" err="1"/>
              <a:t>Parisi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 smtClean="0"/>
              <a:t>	http</a:t>
            </a:r>
            <a:r>
              <a:rPr lang="en-US" dirty="0"/>
              <a:t>://shop.oreilly.com/product/0636920024729.do</a:t>
            </a:r>
          </a:p>
          <a:p>
            <a:r>
              <a:rPr lang="en-US" dirty="0"/>
              <a:t>Learning Three.js blog: http://learningthreejs.com/</a:t>
            </a:r>
          </a:p>
        </p:txBody>
      </p:sp>
    </p:spTree>
    <p:extLst>
      <p:ext uri="{BB962C8B-B14F-4D97-AF65-F5344CB8AC3E}">
        <p14:creationId xmlns:p14="http://schemas.microsoft.com/office/powerpoint/2010/main" val="296089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three.js boilerplate builder:</a:t>
            </a:r>
          </a:p>
          <a:p>
            <a:pPr marL="0" indent="0">
              <a:buNone/>
            </a:pPr>
            <a:r>
              <a:rPr lang="en-US" sz="2800" dirty="0" smtClean="0"/>
              <a:t>	http</a:t>
            </a:r>
            <a:r>
              <a:rPr lang="en-US" sz="2800" dirty="0"/>
              <a:t>://jeromeetienne.github.io/threejsboilerplatebuilder/</a:t>
            </a:r>
          </a:p>
          <a:p>
            <a:r>
              <a:rPr lang="en-US" sz="2800" i="1" dirty="0"/>
              <a:t>An Introduction to Web GL:</a:t>
            </a:r>
          </a:p>
          <a:p>
            <a:pPr marL="0" indent="0">
              <a:buNone/>
            </a:pPr>
            <a:r>
              <a:rPr lang="en-US" sz="2800" dirty="0" smtClean="0"/>
              <a:t>	http</a:t>
            </a:r>
            <a:r>
              <a:rPr lang="en-US" sz="2800" dirty="0"/>
              <a:t>://dev.opera.com/articles/view/an-introduction-towebgl/</a:t>
            </a:r>
          </a:p>
          <a:p>
            <a:r>
              <a:rPr lang="en-US" sz="2800" dirty="0"/>
              <a:t>Tutorials on the </a:t>
            </a:r>
            <a:r>
              <a:rPr lang="en-US" sz="2800" dirty="0" err="1"/>
              <a:t>LearningWebGL</a:t>
            </a:r>
            <a:r>
              <a:rPr lang="en-US" sz="2800" dirty="0"/>
              <a:t> blog:</a:t>
            </a:r>
          </a:p>
          <a:p>
            <a:pPr marL="0" indent="0">
              <a:buNone/>
            </a:pPr>
            <a:r>
              <a:rPr lang="en-US" sz="2800" dirty="0" smtClean="0"/>
              <a:t>	http</a:t>
            </a:r>
            <a:r>
              <a:rPr lang="en-US" sz="2800" dirty="0"/>
              <a:t>://learningwebgl.com/blog/?page_id=1217</a:t>
            </a:r>
          </a:p>
          <a:p>
            <a:r>
              <a:rPr lang="pl-PL" sz="2800" dirty="0"/>
              <a:t>WebGL 1.0 spec: http://www.khronos.org/webgl/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33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Felix image courtesy of </a:t>
            </a:r>
            <a:r>
              <a:rPr lang="en-US" dirty="0" err="1" smtClean="0"/>
              <a:t>Wikihow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wikihow.com/Draw-Felix-the-Cat</a:t>
            </a:r>
          </a:p>
          <a:p>
            <a:r>
              <a:rPr lang="en-US" dirty="0" smtClean="0"/>
              <a:t>Gumby </a:t>
            </a:r>
            <a:r>
              <a:rPr lang="en-US" dirty="0"/>
              <a:t>image courtesy </a:t>
            </a:r>
            <a:r>
              <a:rPr lang="en-US" dirty="0" smtClean="0"/>
              <a:t>of Art </a:t>
            </a:r>
            <a:r>
              <a:rPr lang="en-US" dirty="0" err="1"/>
              <a:t>Clokey's</a:t>
            </a:r>
            <a:r>
              <a:rPr lang="en-US" dirty="0"/>
              <a:t> </a:t>
            </a:r>
            <a:r>
              <a:rPr lang="en-US" dirty="0" err="1"/>
              <a:t>Gumbyworld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gumbyworld.com</a:t>
            </a:r>
            <a:endParaRPr lang="en-US" dirty="0"/>
          </a:p>
          <a:p>
            <a:r>
              <a:rPr lang="en-US" dirty="0"/>
              <a:t>Earth image courtesy of </a:t>
            </a:r>
            <a:r>
              <a:rPr lang="en-US" dirty="0" smtClean="0"/>
              <a:t>NASA visibleearth.nasa.gov</a:t>
            </a:r>
            <a:endParaRPr lang="en-US" dirty="0"/>
          </a:p>
          <a:p>
            <a:r>
              <a:rPr lang="en-US" dirty="0"/>
              <a:t>Coordinate axes image courtesy of</a:t>
            </a:r>
          </a:p>
          <a:p>
            <a:pPr marL="0" indent="0">
              <a:buNone/>
            </a:pPr>
            <a:r>
              <a:rPr lang="en-US" dirty="0" smtClean="0"/>
              <a:t>		http</a:t>
            </a:r>
            <a:r>
              <a:rPr lang="en-US" dirty="0"/>
              <a:t>://www.cocos2d-x.org/</a:t>
            </a:r>
          </a:p>
          <a:p>
            <a:r>
              <a:rPr lang="en-US" dirty="0"/>
              <a:t>Teapot wireframe image courtesy </a:t>
            </a:r>
            <a:r>
              <a:rPr lang="en-US" dirty="0" smtClean="0"/>
              <a:t>of</a:t>
            </a:r>
          </a:p>
          <a:p>
            <a:pPr marL="0" indent="0">
              <a:buNone/>
            </a:pPr>
            <a:r>
              <a:rPr lang="en-US" dirty="0" smtClean="0"/>
              <a:t>		caig.cs.nctu.edu.tw/</a:t>
            </a:r>
          </a:p>
          <a:p>
            <a:r>
              <a:rPr lang="en-US" dirty="0" smtClean="0"/>
              <a:t>Saran </a:t>
            </a:r>
            <a:r>
              <a:rPr lang="en-US" dirty="0"/>
              <a:t>Wrap man image courtesy of</a:t>
            </a:r>
          </a:p>
          <a:p>
            <a:pPr marL="0" indent="0">
              <a:buNone/>
            </a:pPr>
            <a:r>
              <a:rPr lang="en-US" dirty="0" smtClean="0"/>
              <a:t>		funnyordie.com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4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Teapots Can Fly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Kelley Nielsen</a:t>
            </a:r>
          </a:p>
          <a:p>
            <a:pPr marL="0" indent="0" algn="ctr">
              <a:buNone/>
            </a:pPr>
            <a:r>
              <a:rPr lang="en-US" dirty="0" smtClean="0"/>
              <a:t>San Jose, CA</a:t>
            </a:r>
          </a:p>
          <a:p>
            <a:pPr marL="0" indent="0" algn="ctr">
              <a:buNone/>
            </a:pPr>
            <a:r>
              <a:rPr lang="en-US" dirty="0" smtClean="0"/>
              <a:t>1-831-295-1219</a:t>
            </a:r>
          </a:p>
          <a:p>
            <a:pPr marL="0" indent="0" algn="ctr">
              <a:buNone/>
            </a:pPr>
            <a:r>
              <a:rPr lang="en-US" dirty="0" smtClean="0"/>
              <a:t>kelleynnn@gmail.com</a:t>
            </a:r>
          </a:p>
        </p:txBody>
      </p:sp>
    </p:spTree>
    <p:extLst>
      <p:ext uri="{BB962C8B-B14F-4D97-AF65-F5344CB8AC3E}">
        <p14:creationId xmlns:p14="http://schemas.microsoft.com/office/powerpoint/2010/main" val="50730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We’re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12" y="5225142"/>
            <a:ext cx="7084423" cy="9010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Our own little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88" y="1617617"/>
            <a:ext cx="330327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153989" y="1189499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18218" y="2750485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53989" y="4464650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31874" y="3102764"/>
            <a:ext cx="185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9120" y="1524000"/>
            <a:ext cx="2255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50378" y="4816929"/>
            <a:ext cx="1854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52207" y="2225740"/>
            <a:ext cx="1266536" cy="7444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52207" y="4067833"/>
            <a:ext cx="1266536" cy="91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6"/>
            <a:endCxn id="8" idx="2"/>
          </p:cNvCxnSpPr>
          <p:nvPr/>
        </p:nvCxnSpPr>
        <p:spPr>
          <a:xfrm>
            <a:off x="3230880" y="3518263"/>
            <a:ext cx="31873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04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153989" y="1189499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9120" y="1524000"/>
            <a:ext cx="2255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52207" y="2225740"/>
            <a:ext cx="1266536" cy="7444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42068" y="3489874"/>
            <a:ext cx="60447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 smtClean="0"/>
              <a:t>Three.scene</a:t>
            </a:r>
            <a:endParaRPr lang="en-US" sz="4400" dirty="0" smtClean="0"/>
          </a:p>
          <a:p>
            <a:pPr algn="ctr"/>
            <a:endParaRPr lang="en-US" sz="4400" dirty="0"/>
          </a:p>
          <a:p>
            <a:pPr algn="ctr"/>
            <a:r>
              <a:rPr lang="en-US" sz="4400" dirty="0" err="1" smtClean="0"/>
              <a:t>Three.PerspectiveCamera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568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418218" y="2750485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31874" y="3102764"/>
            <a:ext cx="185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>
            <a:stCxn id="4" idx="6"/>
            <a:endCxn id="8" idx="2"/>
          </p:cNvCxnSpPr>
          <p:nvPr/>
        </p:nvCxnSpPr>
        <p:spPr>
          <a:xfrm>
            <a:off x="3230880" y="3518263"/>
            <a:ext cx="31873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22766" y="1658915"/>
            <a:ext cx="2931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Three.Mesh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111888" y="4612194"/>
            <a:ext cx="395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Three.PointLight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828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153989" y="4464650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50378" y="4816929"/>
            <a:ext cx="1854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52207" y="4067833"/>
            <a:ext cx="1266536" cy="91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11220" y="2599613"/>
            <a:ext cx="5499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Affine transformations:</a:t>
            </a:r>
          </a:p>
          <a:p>
            <a:r>
              <a:rPr lang="en-US" sz="4400" dirty="0" smtClean="0"/>
              <a:t>translate, rotate, scale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911179" y="1358837"/>
            <a:ext cx="6104237" cy="76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/>
              <a:t>requestAnimationFrame</a:t>
            </a:r>
            <a:r>
              <a:rPr lang="en-US" sz="4400" dirty="0" smtClean="0"/>
              <a:t>()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462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</a:t>
            </a:r>
            <a:r>
              <a:rPr lang="en-US" sz="4000" dirty="0" smtClean="0"/>
              <a:t>hree.js</a:t>
            </a:r>
          </a:p>
          <a:p>
            <a:pPr marL="0" indent="0" algn="ctr">
              <a:buNone/>
            </a:pPr>
            <a:endParaRPr lang="en-US" sz="4000" dirty="0"/>
          </a:p>
          <a:p>
            <a:pPr algn="ctr"/>
            <a:r>
              <a:rPr lang="en-US" sz="4000" dirty="0"/>
              <a:t>t</a:t>
            </a:r>
            <a:r>
              <a:rPr lang="en-US" sz="4000" dirty="0" smtClean="0"/>
              <a:t>eapot.js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An html5 page</a:t>
            </a:r>
          </a:p>
        </p:txBody>
      </p:sp>
    </p:spTree>
    <p:extLst>
      <p:ext uri="{BB962C8B-B14F-4D97-AF65-F5344CB8AC3E}">
        <p14:creationId xmlns:p14="http://schemas.microsoft.com/office/powerpoint/2010/main" val="249867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386</Words>
  <Application>Microsoft Office PowerPoint</Application>
  <PresentationFormat>On-screen Show (4:3)</PresentationFormat>
  <Paragraphs>214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 New</vt:lpstr>
      <vt:lpstr>Lucida Grande</vt:lpstr>
      <vt:lpstr>Wingdings</vt:lpstr>
      <vt:lpstr>Office Theme</vt:lpstr>
      <vt:lpstr>Teapots Can Fly</vt:lpstr>
      <vt:lpstr>So…</vt:lpstr>
      <vt:lpstr>3D animation is like Claymation</vt:lpstr>
      <vt:lpstr>We’re building</vt:lpstr>
      <vt:lpstr>Three orienting questions</vt:lpstr>
      <vt:lpstr>Three orienting questions</vt:lpstr>
      <vt:lpstr>Three orienting questions</vt:lpstr>
      <vt:lpstr>Three orienting questions</vt:lpstr>
      <vt:lpstr>What do we need?</vt:lpstr>
      <vt:lpstr>To get it all:</vt:lpstr>
      <vt:lpstr>The basic setup</vt:lpstr>
      <vt:lpstr>The basic setup</vt:lpstr>
      <vt:lpstr>The last setup step</vt:lpstr>
      <vt:lpstr>PowerPoint Presentation</vt:lpstr>
      <vt:lpstr>Three orienting questions</vt:lpstr>
      <vt:lpstr>The diorama</vt:lpstr>
      <vt:lpstr>The Camera</vt:lpstr>
      <vt:lpstr>The coordinate system</vt:lpstr>
      <vt:lpstr>Three orienting questions</vt:lpstr>
      <vt:lpstr>The teapot</vt:lpstr>
      <vt:lpstr>The teapot’s callback</vt:lpstr>
      <vt:lpstr>A closer look…</vt:lpstr>
      <vt:lpstr>A geometry is like bones</vt:lpstr>
      <vt:lpstr>A material is like skin</vt:lpstr>
      <vt:lpstr>The teapot’s callback</vt:lpstr>
      <vt:lpstr>Let there be light!</vt:lpstr>
      <vt:lpstr>Three orienting questions</vt:lpstr>
      <vt:lpstr>Making the teapot move</vt:lpstr>
      <vt:lpstr>Rendering the frame</vt:lpstr>
      <vt:lpstr>Setting up the next frame</vt:lpstr>
      <vt:lpstr>The complete render loop</vt:lpstr>
      <vt:lpstr>…And once again, the repo:</vt:lpstr>
      <vt:lpstr>Got Feedback?</vt:lpstr>
      <vt:lpstr>Resources and links</vt:lpstr>
      <vt:lpstr>Resources and links</vt:lpstr>
      <vt:lpstr>Image credits</vt:lpstr>
      <vt:lpstr>Teapots Can Fly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Ames</dc:creator>
  <cp:lastModifiedBy>Kelley Nielsen</cp:lastModifiedBy>
  <cp:revision>117</cp:revision>
  <cp:lastPrinted>2013-04-29T18:31:52Z</cp:lastPrinted>
  <dcterms:created xsi:type="dcterms:W3CDTF">2013-04-29T18:31:52Z</dcterms:created>
  <dcterms:modified xsi:type="dcterms:W3CDTF">2013-10-03T07:14:09Z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FolderId">
    <vt:lpwstr/>
  </property>
  <property fmtid="{D5CDD505-2E9C-101B-9397-08002B2CF9AE}" pid="3" name="Offisync_SaveTime">
    <vt:lpwstr/>
  </property>
  <property fmtid="{D5CDD505-2E9C-101B-9397-08002B2CF9AE}" pid="4" name="Offisync_IsSaved">
    <vt:lpwstr>False</vt:lpwstr>
  </property>
  <property fmtid="{D5CDD505-2E9C-101B-9397-08002B2CF9AE}" pid="5" name="Offisync_UniqueId">
    <vt:lpwstr>336889;24499137</vt:lpwstr>
  </property>
  <property fmtid="{D5CDD505-2E9C-101B-9397-08002B2CF9AE}" pid="6" name="CentralDesktop_MDAdded">
    <vt:lpwstr>True</vt:lpwstr>
  </property>
  <property fmtid="{D5CDD505-2E9C-101B-9397-08002B2CF9AE}" pid="7" name="Offisync_FileTitle">
    <vt:lpwstr/>
  </property>
  <property fmtid="{D5CDD505-2E9C-101B-9397-08002B2CF9AE}" pid="8" name="Offisync_UpdateToken">
    <vt:lpwstr>2013-06-20T16:40:18-0700</vt:lpwstr>
  </property>
  <property fmtid="{D5CDD505-2E9C-101B-9397-08002B2CF9AE}" pid="9" name="Offisync_ProviderName">
    <vt:lpwstr>Central Desktop</vt:lpwstr>
  </property>
</Properties>
</file>